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74" r:id="rId4"/>
    <p:sldId id="276" r:id="rId5"/>
    <p:sldId id="287" r:id="rId6"/>
    <p:sldId id="278" r:id="rId7"/>
    <p:sldId id="281" r:id="rId8"/>
    <p:sldId id="280" r:id="rId9"/>
    <p:sldId id="279" r:id="rId10"/>
    <p:sldId id="289" r:id="rId11"/>
    <p:sldId id="290" r:id="rId12"/>
    <p:sldId id="291" r:id="rId13"/>
    <p:sldId id="277" r:id="rId14"/>
    <p:sldId id="292" r:id="rId15"/>
    <p:sldId id="293" r:id="rId16"/>
    <p:sldId id="294" r:id="rId17"/>
    <p:sldId id="302" r:id="rId18"/>
    <p:sldId id="299" r:id="rId19"/>
    <p:sldId id="307" r:id="rId20"/>
    <p:sldId id="318" r:id="rId21"/>
    <p:sldId id="333" r:id="rId22"/>
    <p:sldId id="321" r:id="rId23"/>
    <p:sldId id="334" r:id="rId24"/>
    <p:sldId id="335" r:id="rId25"/>
    <p:sldId id="336" r:id="rId26"/>
    <p:sldId id="320" r:id="rId27"/>
    <p:sldId id="319" r:id="rId28"/>
    <p:sldId id="324" r:id="rId29"/>
    <p:sldId id="325" r:id="rId30"/>
    <p:sldId id="326" r:id="rId31"/>
    <p:sldId id="327" r:id="rId32"/>
    <p:sldId id="329" r:id="rId33"/>
    <p:sldId id="337" r:id="rId34"/>
    <p:sldId id="338" r:id="rId35"/>
    <p:sldId id="339" r:id="rId36"/>
    <p:sldId id="340" r:id="rId37"/>
    <p:sldId id="330" r:id="rId38"/>
    <p:sldId id="331"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C3076-A2F4-4871-8EFC-0E73574275F4}" type="datetimeFigureOut">
              <a:rPr lang="it-IT" smtClean="0"/>
              <a:t>18/05/2022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F193C-662F-42A7-8B31-4DF9950F0821}" type="slidenum">
              <a:rPr lang="it-IT" smtClean="0"/>
              <a:t>‹N›</a:t>
            </a:fld>
            <a:endParaRPr lang="it-IT"/>
          </a:p>
        </p:txBody>
      </p:sp>
    </p:spTree>
    <p:extLst>
      <p:ext uri="{BB962C8B-B14F-4D97-AF65-F5344CB8AC3E}">
        <p14:creationId xmlns:p14="http://schemas.microsoft.com/office/powerpoint/2010/main" val="49179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18/05/2022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72008" y="5776887"/>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520" y="6070680"/>
            <a:ext cx="8696792" cy="619475"/>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p:blipFill>
        <p:spPr>
          <a:xfrm>
            <a:off x="-18249" y="4193"/>
            <a:ext cx="9162249" cy="4766110"/>
          </a:xfrm>
          <a:prstGeom prst="rect">
            <a:avLst/>
          </a:prstGeom>
        </p:spPr>
      </p:pic>
      <p:sp>
        <p:nvSpPr>
          <p:cNvPr id="3" name="CasellaDiTesto 2">
            <a:extLst>
              <a:ext uri="{FF2B5EF4-FFF2-40B4-BE49-F238E27FC236}">
                <a16:creationId xmlns:a16="http://schemas.microsoft.com/office/drawing/2014/main" id="{325DF928-2DC4-A187-1D18-2EB866CC18FB}"/>
              </a:ext>
            </a:extLst>
          </p:cNvPr>
          <p:cNvSpPr txBox="1"/>
          <p:nvPr/>
        </p:nvSpPr>
        <p:spPr>
          <a:xfrm>
            <a:off x="251520" y="4788818"/>
            <a:ext cx="8496944" cy="1077218"/>
          </a:xfrm>
          <a:prstGeom prst="rect">
            <a:avLst/>
          </a:prstGeom>
          <a:noFill/>
        </p:spPr>
        <p:txBody>
          <a:bodyPr wrap="square" rtlCol="0">
            <a:spAutoFit/>
          </a:bodyPr>
          <a:lstStyle/>
          <a:p>
            <a:pPr algn="ctr"/>
            <a:r>
              <a:rPr lang="it-IT" sz="2400" b="1" dirty="0">
                <a:latin typeface="Myriad Pro" panose="020B0503030403020204" pitchFamily="34" charset="0"/>
              </a:rPr>
              <a:t>Agriturismo: l’ospitalità come esperienza da raccontare – </a:t>
            </a:r>
            <a:r>
              <a:rPr lang="it-IT" sz="2000" b="1" dirty="0">
                <a:latin typeface="Myriad Pro" panose="020B0503030403020204" pitchFamily="34" charset="0"/>
              </a:rPr>
              <a:t>nuove opportunità della Misura 6.4 – Leonardo Lopez </a:t>
            </a:r>
          </a:p>
          <a:p>
            <a:pPr algn="ctr"/>
            <a:r>
              <a:rPr lang="it-IT" sz="2000" b="1" dirty="0">
                <a:latin typeface="Myriad Pro" panose="020B0503030403020204" pitchFamily="34" charset="0"/>
              </a:rPr>
              <a:t>18 maggio 2022 – Macerata Feltria </a:t>
            </a:r>
          </a:p>
        </p:txBody>
      </p:sp>
    </p:spTree>
    <p:extLst>
      <p:ext uri="{BB962C8B-B14F-4D97-AF65-F5344CB8AC3E}">
        <p14:creationId xmlns:p14="http://schemas.microsoft.com/office/powerpoint/2010/main" val="270535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37851C13-0B09-49BA-A4B3-F9B60261E3CA}"/>
              </a:ext>
            </a:extLst>
          </p:cNvPr>
          <p:cNvSpPr/>
          <p:nvPr/>
        </p:nvSpPr>
        <p:spPr>
          <a:xfrm>
            <a:off x="312830" y="1859340"/>
            <a:ext cx="8291618" cy="2831544"/>
          </a:xfrm>
          <a:prstGeom prst="rect">
            <a:avLst/>
          </a:prstGeom>
        </p:spPr>
        <p:txBody>
          <a:bodyPr wrap="square">
            <a:spAutoFit/>
          </a:bodyPr>
          <a:lstStyle/>
          <a:p>
            <a:r>
              <a:rPr lang="it-IT" sz="2400" dirty="0"/>
              <a:t>Requisiti dell’impresa </a:t>
            </a:r>
          </a:p>
          <a:p>
            <a:endParaRPr lang="it-IT" sz="2400" dirty="0"/>
          </a:p>
          <a:p>
            <a:pPr>
              <a:spcAft>
                <a:spcPts val="600"/>
              </a:spcAft>
            </a:pPr>
            <a:r>
              <a:rPr lang="it-IT" sz="2400" dirty="0"/>
              <a:t>L’impresa al momento della presentazione della domanda deve:</a:t>
            </a:r>
          </a:p>
          <a:p>
            <a:pPr algn="just">
              <a:spcAft>
                <a:spcPts val="600"/>
              </a:spcAft>
              <a:buClr>
                <a:schemeClr val="accent3"/>
              </a:buClr>
              <a:defRPr/>
            </a:pPr>
            <a:r>
              <a:rPr lang="it-IT" sz="2400" dirty="0"/>
              <a:t>Essere iscritta alla CCIAA con codice ATECO agricolo</a:t>
            </a:r>
          </a:p>
          <a:p>
            <a:pPr algn="just">
              <a:buClr>
                <a:schemeClr val="accent3"/>
              </a:buClr>
              <a:defRPr/>
            </a:pPr>
            <a:r>
              <a:rPr lang="it-IT" sz="2400" dirty="0"/>
              <a:t>Avere la disponibilità del fabbricato o dei fabbricati e delle superfici agricole sulle quali si intende realizzare l’investimento</a:t>
            </a:r>
          </a:p>
          <a:p>
            <a:pPr>
              <a:spcAft>
                <a:spcPts val="600"/>
              </a:spcAft>
            </a:pPr>
            <a:endParaRPr lang="it-IT" sz="2400" dirty="0"/>
          </a:p>
        </p:txBody>
      </p:sp>
    </p:spTree>
    <p:extLst>
      <p:ext uri="{BB962C8B-B14F-4D97-AF65-F5344CB8AC3E}">
        <p14:creationId xmlns:p14="http://schemas.microsoft.com/office/powerpoint/2010/main" val="71739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37851C13-0B09-49BA-A4B3-F9B60261E3CA}"/>
              </a:ext>
            </a:extLst>
          </p:cNvPr>
          <p:cNvSpPr/>
          <p:nvPr/>
        </p:nvSpPr>
        <p:spPr>
          <a:xfrm>
            <a:off x="312829" y="1859340"/>
            <a:ext cx="8518339" cy="3785652"/>
          </a:xfrm>
          <a:prstGeom prst="rect">
            <a:avLst/>
          </a:prstGeom>
        </p:spPr>
        <p:txBody>
          <a:bodyPr wrap="square">
            <a:spAutoFit/>
          </a:bodyPr>
          <a:lstStyle/>
          <a:p>
            <a:r>
              <a:rPr lang="it-IT" sz="2400" dirty="0"/>
              <a:t>Requisiti del progetto  </a:t>
            </a:r>
          </a:p>
          <a:p>
            <a:endParaRPr lang="it-IT" sz="2400" dirty="0"/>
          </a:p>
          <a:p>
            <a:r>
              <a:rPr lang="it-IT" sz="2400" dirty="0"/>
              <a:t>Il progetto al momento della presentazione della domanda deve:</a:t>
            </a:r>
          </a:p>
          <a:p>
            <a:endParaRPr lang="it-IT" sz="2400" dirty="0"/>
          </a:p>
          <a:p>
            <a:r>
              <a:rPr lang="it-IT" sz="2400" dirty="0"/>
              <a:t>Raggiungere un punteggio minimo di accesso pari a 0,15 espresso come somma dei punteggi relativi al seguente criterio:</a:t>
            </a:r>
          </a:p>
          <a:p>
            <a:r>
              <a:rPr lang="it-IT" sz="2400" dirty="0"/>
              <a:t>Requisiti qualitativi degli interventi proposti:</a:t>
            </a:r>
          </a:p>
          <a:p>
            <a:r>
              <a:rPr lang="it-IT" sz="2400" dirty="0"/>
              <a:t>- Realizzazione di tipologie di investimento prioritarie</a:t>
            </a:r>
          </a:p>
          <a:p>
            <a:r>
              <a:rPr lang="it-IT" sz="2400" dirty="0"/>
              <a:t>- Investimenti finalizzati all’aumento dell’occupazione</a:t>
            </a:r>
          </a:p>
          <a:p>
            <a:pPr>
              <a:spcAft>
                <a:spcPts val="600"/>
              </a:spcAft>
            </a:pPr>
            <a:endParaRPr lang="it-IT" sz="2400" dirty="0"/>
          </a:p>
        </p:txBody>
      </p:sp>
    </p:spTree>
    <p:extLst>
      <p:ext uri="{BB962C8B-B14F-4D97-AF65-F5344CB8AC3E}">
        <p14:creationId xmlns:p14="http://schemas.microsoft.com/office/powerpoint/2010/main" val="311064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37851C13-0B09-49BA-A4B3-F9B60261E3CA}"/>
              </a:ext>
            </a:extLst>
          </p:cNvPr>
          <p:cNvSpPr/>
          <p:nvPr/>
        </p:nvSpPr>
        <p:spPr>
          <a:xfrm>
            <a:off x="312830" y="1859340"/>
            <a:ext cx="8291618" cy="2677656"/>
          </a:xfrm>
          <a:prstGeom prst="rect">
            <a:avLst/>
          </a:prstGeom>
        </p:spPr>
        <p:txBody>
          <a:bodyPr wrap="square">
            <a:spAutoFit/>
          </a:bodyPr>
          <a:lstStyle/>
          <a:p>
            <a:r>
              <a:rPr lang="it-IT" sz="2400" dirty="0"/>
              <a:t>Requisiti del progetto  </a:t>
            </a:r>
          </a:p>
          <a:p>
            <a:endParaRPr lang="it-IT" sz="2400" dirty="0"/>
          </a:p>
          <a:p>
            <a:r>
              <a:rPr lang="it-IT" sz="2400" dirty="0"/>
              <a:t>Il progetto al momento della presentazione della domanda deve:</a:t>
            </a:r>
          </a:p>
          <a:p>
            <a:endParaRPr lang="it-IT" sz="2400" dirty="0"/>
          </a:p>
          <a:p>
            <a:r>
              <a:rPr lang="it-IT" sz="2400" dirty="0"/>
              <a:t>Essere cantierabile. </a:t>
            </a:r>
          </a:p>
          <a:p>
            <a:endParaRPr lang="it-IT" sz="2400" dirty="0"/>
          </a:p>
          <a:p>
            <a:pPr>
              <a:spcAft>
                <a:spcPts val="600"/>
              </a:spcAft>
            </a:pPr>
            <a:endParaRPr lang="it-IT" sz="2400" dirty="0"/>
          </a:p>
        </p:txBody>
      </p:sp>
    </p:spTree>
    <p:extLst>
      <p:ext uri="{BB962C8B-B14F-4D97-AF65-F5344CB8AC3E}">
        <p14:creationId xmlns:p14="http://schemas.microsoft.com/office/powerpoint/2010/main" val="219919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C0C08C49-9F8D-483D-A65D-C6464E8C4EC9}"/>
              </a:ext>
            </a:extLst>
          </p:cNvPr>
          <p:cNvSpPr/>
          <p:nvPr/>
        </p:nvSpPr>
        <p:spPr>
          <a:xfrm>
            <a:off x="323528" y="1582341"/>
            <a:ext cx="8136904" cy="3416320"/>
          </a:xfrm>
          <a:prstGeom prst="rect">
            <a:avLst/>
          </a:prstGeom>
        </p:spPr>
        <p:txBody>
          <a:bodyPr wrap="square">
            <a:spAutoFit/>
          </a:bodyPr>
          <a:lstStyle/>
          <a:p>
            <a:r>
              <a:rPr lang="it-IT" sz="2400" dirty="0"/>
              <a:t>Aiuto agli investimenti</a:t>
            </a:r>
          </a:p>
          <a:p>
            <a:endParaRPr lang="it-IT" sz="2400" dirty="0"/>
          </a:p>
          <a:p>
            <a:r>
              <a:rPr lang="it-IT" sz="2400" dirty="0"/>
              <a:t>È possibile richiedere ed ottenere l’aiuto per investimenti finalizzati e funzionali all’esercizio dell’agriturismo che facciano riferimento alla trasformazione di locali e/o edifici esistenti sul fondo, da destinare alla fornitura di servizi di ospitalità e di somministrazione alimenti e bevande e/o alla fornitura di attività o servizi complementari e/o alla realizzazione di strutture sportive e/o ricreative e/o didattiche.  </a:t>
            </a:r>
          </a:p>
        </p:txBody>
      </p:sp>
    </p:spTree>
    <p:extLst>
      <p:ext uri="{BB962C8B-B14F-4D97-AF65-F5344CB8AC3E}">
        <p14:creationId xmlns:p14="http://schemas.microsoft.com/office/powerpoint/2010/main" val="186946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C0C08C49-9F8D-483D-A65D-C6464E8C4EC9}"/>
              </a:ext>
            </a:extLst>
          </p:cNvPr>
          <p:cNvSpPr/>
          <p:nvPr/>
        </p:nvSpPr>
        <p:spPr>
          <a:xfrm>
            <a:off x="323528" y="1582341"/>
            <a:ext cx="8136904" cy="2308324"/>
          </a:xfrm>
          <a:prstGeom prst="rect">
            <a:avLst/>
          </a:prstGeom>
        </p:spPr>
        <p:txBody>
          <a:bodyPr wrap="square">
            <a:spAutoFit/>
          </a:bodyPr>
          <a:lstStyle/>
          <a:p>
            <a:r>
              <a:rPr lang="it-IT" sz="2400" dirty="0"/>
              <a:t>Aiuto agli investimenti</a:t>
            </a:r>
          </a:p>
          <a:p>
            <a:endParaRPr lang="it-IT" sz="2400" dirty="0"/>
          </a:p>
          <a:p>
            <a:r>
              <a:rPr lang="it-IT" sz="2400" dirty="0"/>
              <a:t>Saranno ammissibili esclusivamente gli investimenti riconducibili alle tipologie inserite nel certificato di iscrizione all’Elenco Regionale degli Operatori Agrituristici ed alle dimensioni di attività corrispondenti riconosciute.</a:t>
            </a:r>
          </a:p>
        </p:txBody>
      </p:sp>
    </p:spTree>
    <p:extLst>
      <p:ext uri="{BB962C8B-B14F-4D97-AF65-F5344CB8AC3E}">
        <p14:creationId xmlns:p14="http://schemas.microsoft.com/office/powerpoint/2010/main" val="424630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C0C08C49-9F8D-483D-A65D-C6464E8C4EC9}"/>
              </a:ext>
            </a:extLst>
          </p:cNvPr>
          <p:cNvSpPr/>
          <p:nvPr/>
        </p:nvSpPr>
        <p:spPr>
          <a:xfrm>
            <a:off x="323528" y="1582341"/>
            <a:ext cx="8352928" cy="3046988"/>
          </a:xfrm>
          <a:prstGeom prst="rect">
            <a:avLst/>
          </a:prstGeom>
        </p:spPr>
        <p:txBody>
          <a:bodyPr wrap="square">
            <a:spAutoFit/>
          </a:bodyPr>
          <a:lstStyle/>
          <a:p>
            <a:r>
              <a:rPr lang="it-IT" sz="2400" dirty="0"/>
              <a:t>Aiuto agli investimenti</a:t>
            </a:r>
          </a:p>
          <a:p>
            <a:endParaRPr lang="it-IT" sz="2400" dirty="0"/>
          </a:p>
          <a:p>
            <a:r>
              <a:rPr lang="it-IT" sz="2400" dirty="0"/>
              <a:t>Nel caso di tipologie non previste nel certificato di iscrizione, i relativi investimenti saranno completamente stralciati; </a:t>
            </a:r>
          </a:p>
          <a:p>
            <a:r>
              <a:rPr lang="it-IT" sz="2400" dirty="0"/>
              <a:t>mentre nel caso di quantità o di periodi di attività difformi gli investimenti saranno ridotti pro quota riducendo, conseguentemente, il tempo riconosciuto come aumento dell’occupazione.</a:t>
            </a:r>
          </a:p>
        </p:txBody>
      </p:sp>
    </p:spTree>
    <p:extLst>
      <p:ext uri="{BB962C8B-B14F-4D97-AF65-F5344CB8AC3E}">
        <p14:creationId xmlns:p14="http://schemas.microsoft.com/office/powerpoint/2010/main" val="228152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C0C08C49-9F8D-483D-A65D-C6464E8C4EC9}"/>
              </a:ext>
            </a:extLst>
          </p:cNvPr>
          <p:cNvSpPr/>
          <p:nvPr/>
        </p:nvSpPr>
        <p:spPr>
          <a:xfrm>
            <a:off x="323528" y="1582341"/>
            <a:ext cx="8352928" cy="3785652"/>
          </a:xfrm>
          <a:prstGeom prst="rect">
            <a:avLst/>
          </a:prstGeom>
        </p:spPr>
        <p:txBody>
          <a:bodyPr wrap="square">
            <a:spAutoFit/>
          </a:bodyPr>
          <a:lstStyle/>
          <a:p>
            <a:r>
              <a:rPr lang="it-IT" sz="2400" dirty="0"/>
              <a:t>Aiuto agli investimenti</a:t>
            </a:r>
          </a:p>
          <a:p>
            <a:endParaRPr lang="it-IT" sz="2400" dirty="0"/>
          </a:p>
          <a:p>
            <a:r>
              <a:rPr lang="it-IT" sz="2400" dirty="0"/>
              <a:t>Sono ammissibili i seguenti investimenti:</a:t>
            </a:r>
          </a:p>
          <a:p>
            <a:r>
              <a:rPr lang="it-IT" sz="2400" dirty="0"/>
              <a:t>Opere edili di recupero dei fabbricati esistenti da destinare all’attività agrituristica (accoglienza in camere e/o in unità abitative – somministrazione alimenti e bevande – fattoria didattica – attività ricreative/culturali – attività e servizi complementari etc.), riconducibili  esclusivamente agli interventi di manutenzione straordinaria, o restauro e risanamento conservativo o ristrutturazione edilizia (articolo 17 L.r. 21/2011).  </a:t>
            </a:r>
          </a:p>
        </p:txBody>
      </p:sp>
    </p:spTree>
    <p:extLst>
      <p:ext uri="{BB962C8B-B14F-4D97-AF65-F5344CB8AC3E}">
        <p14:creationId xmlns:p14="http://schemas.microsoft.com/office/powerpoint/2010/main" val="96131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EB0B3A7-5C42-47AC-88AC-BEF033FC616D}"/>
              </a:ext>
            </a:extLst>
          </p:cNvPr>
          <p:cNvSpPr/>
          <p:nvPr/>
        </p:nvSpPr>
        <p:spPr>
          <a:xfrm>
            <a:off x="539552" y="2413338"/>
            <a:ext cx="8064896" cy="2308324"/>
          </a:xfrm>
          <a:prstGeom prst="rect">
            <a:avLst/>
          </a:prstGeom>
        </p:spPr>
        <p:txBody>
          <a:bodyPr wrap="square">
            <a:spAutoFit/>
          </a:bodyPr>
          <a:lstStyle/>
          <a:p>
            <a:r>
              <a:rPr lang="it-IT" sz="2400" dirty="0"/>
              <a:t>Investimenti ammissibili</a:t>
            </a:r>
          </a:p>
          <a:p>
            <a:endParaRPr lang="it-IT" sz="2400" dirty="0"/>
          </a:p>
          <a:p>
            <a:r>
              <a:rPr lang="it-IT" sz="2400" dirty="0"/>
              <a:t>Realizzazione e/o adeguamento degli impianti tecnologici (termico – idrosanitario – elettrico etc.) attraverso l’introduzione di tecnologie innovative volte al risparmio energetico e alla utilizzazione di fonti energetiche rinnovabili;</a:t>
            </a:r>
          </a:p>
        </p:txBody>
      </p:sp>
    </p:spTree>
    <p:extLst>
      <p:ext uri="{BB962C8B-B14F-4D97-AF65-F5344CB8AC3E}">
        <p14:creationId xmlns:p14="http://schemas.microsoft.com/office/powerpoint/2010/main" val="328845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EB0B3A7-5C42-47AC-88AC-BEF033FC616D}"/>
              </a:ext>
            </a:extLst>
          </p:cNvPr>
          <p:cNvSpPr/>
          <p:nvPr/>
        </p:nvSpPr>
        <p:spPr>
          <a:xfrm>
            <a:off x="539552" y="2413338"/>
            <a:ext cx="8064896" cy="2537298"/>
          </a:xfrm>
          <a:prstGeom prst="rect">
            <a:avLst/>
          </a:prstGeom>
        </p:spPr>
        <p:txBody>
          <a:bodyPr wrap="square">
            <a:spAutoFit/>
          </a:bodyPr>
          <a:lstStyle/>
          <a:p>
            <a:r>
              <a:rPr lang="it-IT" sz="2400" dirty="0"/>
              <a:t>Investimenti ammissibili</a:t>
            </a:r>
          </a:p>
          <a:p>
            <a:pPr algn="just">
              <a:lnSpc>
                <a:spcPct val="80000"/>
              </a:lnSpc>
            </a:pPr>
            <a:endParaRPr lang="it-IT" sz="2400" dirty="0">
              <a:solidFill>
                <a:srgbClr val="0070C0"/>
              </a:solidFill>
            </a:endParaRPr>
          </a:p>
          <a:p>
            <a:pPr algn="just">
              <a:lnSpc>
                <a:spcPct val="80000"/>
              </a:lnSpc>
            </a:pPr>
            <a:r>
              <a:rPr lang="it-IT" sz="2400" dirty="0"/>
              <a:t>Sistemazioni di aree esterne da destinare a piazzole per la sosta in spazi aperti di tende, roulottes e caravan;</a:t>
            </a:r>
          </a:p>
          <a:p>
            <a:pPr algn="just">
              <a:lnSpc>
                <a:spcPct val="80000"/>
              </a:lnSpc>
            </a:pPr>
            <a:endParaRPr lang="it-IT" sz="2400" dirty="0"/>
          </a:p>
          <a:p>
            <a:pPr algn="just">
              <a:lnSpc>
                <a:spcPct val="80000"/>
              </a:lnSpc>
            </a:pPr>
            <a:r>
              <a:rPr lang="it-IT" sz="2400" dirty="0"/>
              <a:t>Realizzazione di percorsi didattici/sportivi/ricreativi all’interno dell’azienda agricola;</a:t>
            </a:r>
          </a:p>
          <a:p>
            <a:pPr algn="just">
              <a:lnSpc>
                <a:spcPct val="80000"/>
              </a:lnSpc>
            </a:pPr>
            <a:endParaRPr lang="it-IT" sz="2400" dirty="0"/>
          </a:p>
        </p:txBody>
      </p:sp>
    </p:spTree>
    <p:extLst>
      <p:ext uri="{BB962C8B-B14F-4D97-AF65-F5344CB8AC3E}">
        <p14:creationId xmlns:p14="http://schemas.microsoft.com/office/powerpoint/2010/main" val="191459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EB0B3A7-5C42-47AC-88AC-BEF033FC616D}"/>
              </a:ext>
            </a:extLst>
          </p:cNvPr>
          <p:cNvSpPr/>
          <p:nvPr/>
        </p:nvSpPr>
        <p:spPr>
          <a:xfrm>
            <a:off x="539552" y="2413338"/>
            <a:ext cx="8064896" cy="1355436"/>
          </a:xfrm>
          <a:prstGeom prst="rect">
            <a:avLst/>
          </a:prstGeom>
        </p:spPr>
        <p:txBody>
          <a:bodyPr wrap="square">
            <a:spAutoFit/>
          </a:bodyPr>
          <a:lstStyle/>
          <a:p>
            <a:r>
              <a:rPr lang="it-IT" sz="2400" dirty="0"/>
              <a:t>Investimenti ammissibili</a:t>
            </a:r>
          </a:p>
          <a:p>
            <a:pPr algn="just">
              <a:lnSpc>
                <a:spcPct val="80000"/>
              </a:lnSpc>
            </a:pPr>
            <a:endParaRPr lang="it-IT" sz="2400" dirty="0">
              <a:solidFill>
                <a:srgbClr val="0070C0"/>
              </a:solidFill>
            </a:endParaRPr>
          </a:p>
          <a:p>
            <a:pPr algn="just">
              <a:lnSpc>
                <a:spcPct val="80000"/>
              </a:lnSpc>
            </a:pPr>
            <a:r>
              <a:rPr lang="it-IT" sz="2400" dirty="0"/>
              <a:t>Realizzazione di strutture sportive</a:t>
            </a:r>
          </a:p>
          <a:p>
            <a:pPr algn="just">
              <a:lnSpc>
                <a:spcPct val="80000"/>
              </a:lnSpc>
            </a:pPr>
            <a:endParaRPr lang="it-IT" sz="2400" dirty="0"/>
          </a:p>
        </p:txBody>
      </p:sp>
    </p:spTree>
    <p:extLst>
      <p:ext uri="{BB962C8B-B14F-4D97-AF65-F5344CB8AC3E}">
        <p14:creationId xmlns:p14="http://schemas.microsoft.com/office/powerpoint/2010/main" val="355921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99830129-5B00-4DAB-9F62-65508838D7A8}"/>
              </a:ext>
            </a:extLst>
          </p:cNvPr>
          <p:cNvSpPr/>
          <p:nvPr/>
        </p:nvSpPr>
        <p:spPr>
          <a:xfrm>
            <a:off x="611560" y="1997839"/>
            <a:ext cx="7920880" cy="3046988"/>
          </a:xfrm>
          <a:prstGeom prst="rect">
            <a:avLst/>
          </a:prstGeom>
        </p:spPr>
        <p:txBody>
          <a:bodyPr wrap="square">
            <a:spAutoFit/>
          </a:bodyPr>
          <a:lstStyle/>
          <a:p>
            <a:r>
              <a:rPr lang="it-IT" sz="2400" dirty="0"/>
              <a:t>Obiettivi e finalità: </a:t>
            </a:r>
          </a:p>
          <a:p>
            <a:endParaRPr lang="it-IT" sz="2400" dirty="0"/>
          </a:p>
          <a:p>
            <a:r>
              <a:rPr lang="it-IT" sz="2400" dirty="0"/>
              <a:t>Sostenere azioni volte a sviluppare o migliorare la capacità di accoglienza turistica da parte della aziende agricole multifunzionali consentendo loro sia di accrescere le proprie potenzialità economiche sia, contestualmente, di sostenere lo sviluppo economico e sociale delle aree in cui le stesse aziende sono localizzate. </a:t>
            </a:r>
          </a:p>
        </p:txBody>
      </p:sp>
    </p:spTree>
    <p:extLst>
      <p:ext uri="{BB962C8B-B14F-4D97-AF65-F5344CB8AC3E}">
        <p14:creationId xmlns:p14="http://schemas.microsoft.com/office/powerpoint/2010/main" val="338045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EB0B3A7-5C42-47AC-88AC-BEF033FC616D}"/>
              </a:ext>
            </a:extLst>
          </p:cNvPr>
          <p:cNvSpPr/>
          <p:nvPr/>
        </p:nvSpPr>
        <p:spPr>
          <a:xfrm>
            <a:off x="539552" y="2413338"/>
            <a:ext cx="8064896" cy="1355436"/>
          </a:xfrm>
          <a:prstGeom prst="rect">
            <a:avLst/>
          </a:prstGeom>
        </p:spPr>
        <p:txBody>
          <a:bodyPr wrap="square">
            <a:spAutoFit/>
          </a:bodyPr>
          <a:lstStyle/>
          <a:p>
            <a:r>
              <a:rPr lang="it-IT" sz="2400" dirty="0"/>
              <a:t>Investimenti ammissibili</a:t>
            </a:r>
          </a:p>
          <a:p>
            <a:pPr algn="just">
              <a:lnSpc>
                <a:spcPct val="80000"/>
              </a:lnSpc>
            </a:pPr>
            <a:endParaRPr lang="it-IT" sz="2400" dirty="0">
              <a:solidFill>
                <a:srgbClr val="0070C0"/>
              </a:solidFill>
            </a:endParaRPr>
          </a:p>
          <a:p>
            <a:pPr algn="just">
              <a:lnSpc>
                <a:spcPct val="80000"/>
              </a:lnSpc>
            </a:pPr>
            <a:r>
              <a:rPr lang="it-IT" sz="2400" dirty="0"/>
              <a:t>Acquisto di arredi e attrezzature </a:t>
            </a:r>
          </a:p>
          <a:p>
            <a:pPr algn="just">
              <a:lnSpc>
                <a:spcPct val="80000"/>
              </a:lnSpc>
            </a:pPr>
            <a:endParaRPr lang="it-IT" sz="2400" dirty="0"/>
          </a:p>
        </p:txBody>
      </p:sp>
    </p:spTree>
    <p:extLst>
      <p:ext uri="{BB962C8B-B14F-4D97-AF65-F5344CB8AC3E}">
        <p14:creationId xmlns:p14="http://schemas.microsoft.com/office/powerpoint/2010/main" val="396776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EB0B3A7-5C42-47AC-88AC-BEF033FC616D}"/>
              </a:ext>
            </a:extLst>
          </p:cNvPr>
          <p:cNvSpPr/>
          <p:nvPr/>
        </p:nvSpPr>
        <p:spPr>
          <a:xfrm>
            <a:off x="539552" y="2413338"/>
            <a:ext cx="8064896" cy="1650901"/>
          </a:xfrm>
          <a:prstGeom prst="rect">
            <a:avLst/>
          </a:prstGeom>
        </p:spPr>
        <p:txBody>
          <a:bodyPr wrap="square">
            <a:spAutoFit/>
          </a:bodyPr>
          <a:lstStyle/>
          <a:p>
            <a:r>
              <a:rPr lang="it-IT" sz="2400" dirty="0"/>
              <a:t>Investimenti ammissibili</a:t>
            </a:r>
          </a:p>
          <a:p>
            <a:pPr algn="just">
              <a:lnSpc>
                <a:spcPct val="80000"/>
              </a:lnSpc>
            </a:pPr>
            <a:endParaRPr lang="it-IT" sz="2400" dirty="0">
              <a:solidFill>
                <a:srgbClr val="0070C0"/>
              </a:solidFill>
            </a:endParaRPr>
          </a:p>
          <a:p>
            <a:pPr algn="just">
              <a:lnSpc>
                <a:spcPct val="80000"/>
              </a:lnSpc>
            </a:pPr>
            <a:r>
              <a:rPr lang="it-IT" sz="2400" dirty="0"/>
              <a:t>Spese generali funzionalmente collegate ai costi degli investimenti nei limiti previsti dal prezzario regionale (approvato con DGR 1138/2021 e </a:t>
            </a:r>
            <a:r>
              <a:rPr lang="it-IT" sz="2400" dirty="0" err="1"/>
              <a:t>sm</a:t>
            </a:r>
            <a:r>
              <a:rPr lang="it-IT" sz="2400" dirty="0"/>
              <a:t>.)</a:t>
            </a:r>
          </a:p>
        </p:txBody>
      </p:sp>
    </p:spTree>
    <p:extLst>
      <p:ext uri="{BB962C8B-B14F-4D97-AF65-F5344CB8AC3E}">
        <p14:creationId xmlns:p14="http://schemas.microsoft.com/office/powerpoint/2010/main" val="391256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AB34366-E71B-4F1D-BDAE-49AA94C04662}"/>
              </a:ext>
            </a:extLst>
          </p:cNvPr>
          <p:cNvSpPr/>
          <p:nvPr/>
        </p:nvSpPr>
        <p:spPr>
          <a:xfrm>
            <a:off x="467543" y="2413338"/>
            <a:ext cx="8363625" cy="2677656"/>
          </a:xfrm>
          <a:prstGeom prst="rect">
            <a:avLst/>
          </a:prstGeom>
        </p:spPr>
        <p:txBody>
          <a:bodyPr wrap="square">
            <a:spAutoFit/>
          </a:bodyPr>
          <a:lstStyle/>
          <a:p>
            <a:r>
              <a:rPr lang="it-IT" sz="2400" dirty="0"/>
              <a:t>Spese ammissibili</a:t>
            </a:r>
          </a:p>
          <a:p>
            <a:endParaRPr lang="it-IT" sz="2400" dirty="0"/>
          </a:p>
          <a:p>
            <a:r>
              <a:rPr lang="it-IT" sz="2400" dirty="0"/>
              <a:t>Al fine di salvaguardare «l’effetto incentivante del contributo pubblico» sono considerate ammissibili le attività avviate e le spese sostenute dal beneficiario dal giorno successivo la data di protocollazione della domanda di sostegno (eleggibilità della spesa).</a:t>
            </a:r>
          </a:p>
        </p:txBody>
      </p:sp>
    </p:spTree>
    <p:extLst>
      <p:ext uri="{BB962C8B-B14F-4D97-AF65-F5344CB8AC3E}">
        <p14:creationId xmlns:p14="http://schemas.microsoft.com/office/powerpoint/2010/main" val="1278628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AB34366-E71B-4F1D-BDAE-49AA94C04662}"/>
              </a:ext>
            </a:extLst>
          </p:cNvPr>
          <p:cNvSpPr/>
          <p:nvPr/>
        </p:nvSpPr>
        <p:spPr>
          <a:xfrm>
            <a:off x="467543" y="2413338"/>
            <a:ext cx="8363625" cy="3416320"/>
          </a:xfrm>
          <a:prstGeom prst="rect">
            <a:avLst/>
          </a:prstGeom>
        </p:spPr>
        <p:txBody>
          <a:bodyPr wrap="square">
            <a:spAutoFit/>
          </a:bodyPr>
          <a:lstStyle/>
          <a:p>
            <a:r>
              <a:rPr lang="it-IT" sz="2400" dirty="0"/>
              <a:t>Spese ammissibili</a:t>
            </a:r>
          </a:p>
          <a:p>
            <a:r>
              <a:rPr lang="it-IT" sz="2400" dirty="0"/>
              <a:t>Al fine di verificare il rispetto della eleggibilità della spesa per gli investimenti, si farà riferimento alla data risultante da:</a:t>
            </a:r>
          </a:p>
          <a:p>
            <a:r>
              <a:rPr lang="it-IT" sz="2400" dirty="0"/>
              <a:t>nel caso di investimenti fissi e comunque soggetti a rilascio di titoli abilitativi, dalla data della dichiarazione di inizio lavori inviata al Comune competente nei casi previsti o, in alternativa, della dichiarazione resa ai sensi del D.P.R. 445/2000 dal tecnico progettista e/o dal direttore dei lavori della data effettiva di inizio dei lavori; </a:t>
            </a:r>
          </a:p>
        </p:txBody>
      </p:sp>
    </p:spTree>
    <p:extLst>
      <p:ext uri="{BB962C8B-B14F-4D97-AF65-F5344CB8AC3E}">
        <p14:creationId xmlns:p14="http://schemas.microsoft.com/office/powerpoint/2010/main" val="300549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AB34366-E71B-4F1D-BDAE-49AA94C04662}"/>
              </a:ext>
            </a:extLst>
          </p:cNvPr>
          <p:cNvSpPr/>
          <p:nvPr/>
        </p:nvSpPr>
        <p:spPr>
          <a:xfrm>
            <a:off x="467543" y="2413338"/>
            <a:ext cx="8363625" cy="3046988"/>
          </a:xfrm>
          <a:prstGeom prst="rect">
            <a:avLst/>
          </a:prstGeom>
        </p:spPr>
        <p:txBody>
          <a:bodyPr wrap="square">
            <a:spAutoFit/>
          </a:bodyPr>
          <a:lstStyle/>
          <a:p>
            <a:r>
              <a:rPr lang="it-IT" sz="2400" dirty="0"/>
              <a:t>Spese ammissibili</a:t>
            </a:r>
          </a:p>
          <a:p>
            <a:r>
              <a:rPr lang="it-IT" sz="2400" dirty="0"/>
              <a:t>nel caso di opere per le quali non è richiesto alcun titolo abilitativo (es. sistemazione di aree esterne – realizzazione di percorsi etc.), si farà riferimento alla data della comunicazione dell’inizio dei lavori inoltrata alla SDA competente o, in alternativa, alla data di inizio lavori riportata nella dichiarazione sostitutiva di atto notorio del tecnico progettista o del direttore dei lavori.</a:t>
            </a:r>
          </a:p>
        </p:txBody>
      </p:sp>
    </p:spTree>
    <p:extLst>
      <p:ext uri="{BB962C8B-B14F-4D97-AF65-F5344CB8AC3E}">
        <p14:creationId xmlns:p14="http://schemas.microsoft.com/office/powerpoint/2010/main" val="405877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AB34366-E71B-4F1D-BDAE-49AA94C04662}"/>
              </a:ext>
            </a:extLst>
          </p:cNvPr>
          <p:cNvSpPr/>
          <p:nvPr/>
        </p:nvSpPr>
        <p:spPr>
          <a:xfrm>
            <a:off x="467543" y="2413338"/>
            <a:ext cx="8363625" cy="1569660"/>
          </a:xfrm>
          <a:prstGeom prst="rect">
            <a:avLst/>
          </a:prstGeom>
        </p:spPr>
        <p:txBody>
          <a:bodyPr wrap="square">
            <a:spAutoFit/>
          </a:bodyPr>
          <a:lstStyle/>
          <a:p>
            <a:r>
              <a:rPr lang="it-IT" sz="2400" dirty="0"/>
              <a:t>Spese ammissibili</a:t>
            </a:r>
          </a:p>
          <a:p>
            <a:r>
              <a:rPr lang="it-IT" sz="2400" dirty="0"/>
              <a:t>per quanto riguarda l’acquisto degli arredi e delle attrezzature, dalla data riportata sui documenti di trasporto (D.D.T.) o fattura di accompagnamento.</a:t>
            </a:r>
          </a:p>
        </p:txBody>
      </p:sp>
    </p:spTree>
    <p:extLst>
      <p:ext uri="{BB962C8B-B14F-4D97-AF65-F5344CB8AC3E}">
        <p14:creationId xmlns:p14="http://schemas.microsoft.com/office/powerpoint/2010/main" val="283288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18A3978F-4BE9-44C8-B1C3-AAD58F30A3FB}"/>
              </a:ext>
            </a:extLst>
          </p:cNvPr>
          <p:cNvSpPr/>
          <p:nvPr/>
        </p:nvSpPr>
        <p:spPr>
          <a:xfrm>
            <a:off x="323527" y="2274838"/>
            <a:ext cx="8507642" cy="1938992"/>
          </a:xfrm>
          <a:prstGeom prst="rect">
            <a:avLst/>
          </a:prstGeom>
        </p:spPr>
        <p:txBody>
          <a:bodyPr wrap="square">
            <a:spAutoFit/>
          </a:bodyPr>
          <a:lstStyle/>
          <a:p>
            <a:r>
              <a:rPr lang="it-IT" sz="2400" dirty="0"/>
              <a:t>Affinché la spesa sia ammissibile, per effettuare i pagamenti relativi alla domanda di sostegno e per ricevere il relativo contributo, è necessario utilizzare un conto corrente bancario o postale, intestato al beneficiario e presente nel fascicolo aziendale al momento della presentazione della domanda di pagamento. </a:t>
            </a:r>
          </a:p>
        </p:txBody>
      </p:sp>
    </p:spTree>
    <p:extLst>
      <p:ext uri="{BB962C8B-B14F-4D97-AF65-F5344CB8AC3E}">
        <p14:creationId xmlns:p14="http://schemas.microsoft.com/office/powerpoint/2010/main" val="377489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ED96B09C-B7C4-4DDC-98CA-C8CFB9957B69}"/>
              </a:ext>
            </a:extLst>
          </p:cNvPr>
          <p:cNvSpPr/>
          <p:nvPr/>
        </p:nvSpPr>
        <p:spPr>
          <a:xfrm>
            <a:off x="467544" y="2136339"/>
            <a:ext cx="8136904" cy="2677656"/>
          </a:xfrm>
          <a:prstGeom prst="rect">
            <a:avLst/>
          </a:prstGeom>
        </p:spPr>
        <p:txBody>
          <a:bodyPr wrap="square">
            <a:spAutoFit/>
          </a:bodyPr>
          <a:lstStyle/>
          <a:p>
            <a:r>
              <a:rPr lang="it-IT" sz="2400" dirty="0"/>
              <a:t>Per tutte le transazioni relative all’intervento, nella fattura o nel documento contabile equipollente deve essere inserita un’apposita codifica costituita dall’ID domanda e dalla sottomisura di riferimento, unitamente al dettaglio delle attività svolte con specifico riferimento all’investimento finanziato. In difetto i documenti dovranno essere rettificati, pena l’inammissibilità della spesa.</a:t>
            </a:r>
          </a:p>
        </p:txBody>
      </p:sp>
    </p:spTree>
    <p:extLst>
      <p:ext uri="{BB962C8B-B14F-4D97-AF65-F5344CB8AC3E}">
        <p14:creationId xmlns:p14="http://schemas.microsoft.com/office/powerpoint/2010/main" val="403208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572A5BDD-FF2C-479A-B493-4877E8CA9DE8}"/>
              </a:ext>
            </a:extLst>
          </p:cNvPr>
          <p:cNvSpPr/>
          <p:nvPr/>
        </p:nvSpPr>
        <p:spPr>
          <a:xfrm>
            <a:off x="683568" y="2136339"/>
            <a:ext cx="7920880" cy="2308324"/>
          </a:xfrm>
          <a:prstGeom prst="rect">
            <a:avLst/>
          </a:prstGeom>
        </p:spPr>
        <p:txBody>
          <a:bodyPr wrap="square">
            <a:spAutoFit/>
          </a:bodyPr>
          <a:lstStyle/>
          <a:p>
            <a:pPr algn="just">
              <a:spcAft>
                <a:spcPts val="0"/>
              </a:spcAft>
              <a:tabLst>
                <a:tab pos="3060065" algn="ctr"/>
                <a:tab pos="6120130" algn="r"/>
                <a:tab pos="457200" algn="l"/>
              </a:tabLst>
            </a:pPr>
            <a:r>
              <a:rPr lang="it-IT" sz="2400" dirty="0">
                <a:latin typeface="Calibri" panose="020F0502020204030204" pitchFamily="34" charset="0"/>
                <a:ea typeface="Calibri" panose="020F0502020204030204" pitchFamily="34" charset="0"/>
                <a:cs typeface="Times New Roman" panose="02020603050405020304" pitchFamily="18" charset="0"/>
              </a:rPr>
              <a:t>Nel caso di investimenti le spese, in relazione alla tipologia delle opere, sono riconosciute ammissibili sulla base del prezzario regionale di riferimento, vigente al momento della presentazione della domanda e consultabile sul sito: Regione Marche/Regione Utile/Edilizia e Lavori Pubblici/Prezzario Regionale Lavori Pubblici.</a:t>
            </a:r>
          </a:p>
        </p:txBody>
      </p:sp>
    </p:spTree>
    <p:extLst>
      <p:ext uri="{BB962C8B-B14F-4D97-AF65-F5344CB8AC3E}">
        <p14:creationId xmlns:p14="http://schemas.microsoft.com/office/powerpoint/2010/main" val="3986209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EB380B16-AD03-45CA-8D21-CD859D4320DA}"/>
              </a:ext>
            </a:extLst>
          </p:cNvPr>
          <p:cNvSpPr/>
          <p:nvPr/>
        </p:nvSpPr>
        <p:spPr>
          <a:xfrm>
            <a:off x="683568" y="2828836"/>
            <a:ext cx="7848872" cy="1200329"/>
          </a:xfrm>
          <a:prstGeom prst="rect">
            <a:avLst/>
          </a:prstGeom>
        </p:spPr>
        <p:txBody>
          <a:bodyPr wrap="square">
            <a:spAutoFit/>
          </a:bodyPr>
          <a:lstStyle/>
          <a:p>
            <a:r>
              <a:rPr lang="it-IT" sz="2400" dirty="0"/>
              <a:t>Per le lavorazioni non previste dal prezzario deve essere predisposta specifica analisi del prezzo, secondo le modalità stabilite dallo stesso prezzario</a:t>
            </a:r>
          </a:p>
        </p:txBody>
      </p:sp>
    </p:spTree>
    <p:extLst>
      <p:ext uri="{BB962C8B-B14F-4D97-AF65-F5344CB8AC3E}">
        <p14:creationId xmlns:p14="http://schemas.microsoft.com/office/powerpoint/2010/main" val="228696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34D93184-6E1F-48AC-9B76-100339A8BFEE}"/>
              </a:ext>
            </a:extLst>
          </p:cNvPr>
          <p:cNvSpPr/>
          <p:nvPr/>
        </p:nvSpPr>
        <p:spPr>
          <a:xfrm>
            <a:off x="312830" y="2136339"/>
            <a:ext cx="8363626" cy="2677656"/>
          </a:xfrm>
          <a:prstGeom prst="rect">
            <a:avLst/>
          </a:prstGeom>
        </p:spPr>
        <p:txBody>
          <a:bodyPr wrap="square">
            <a:spAutoFit/>
          </a:bodyPr>
          <a:lstStyle/>
          <a:p>
            <a:r>
              <a:rPr lang="it-IT" sz="2400" dirty="0"/>
              <a:t>In particolare con gli investimenti nel settore dell’agriturismo si intende sviluppare, accrescere e consolidare l’offerta dei “</a:t>
            </a:r>
            <a:r>
              <a:rPr lang="it-IT" sz="2400" b="1" i="1" dirty="0" err="1"/>
              <a:t>saperi</a:t>
            </a:r>
            <a:r>
              <a:rPr lang="it-IT" sz="2400" dirty="0"/>
              <a:t>” che il mondo rurale è in grado di proporre quali:</a:t>
            </a:r>
          </a:p>
          <a:p>
            <a:r>
              <a:rPr lang="it-IT" sz="2400" dirty="0"/>
              <a:t>la cultura enogastronomica regionale attraverso le produzioni di qualità </a:t>
            </a:r>
          </a:p>
          <a:p>
            <a:r>
              <a:rPr lang="it-IT" sz="2400" dirty="0"/>
              <a:t>le bellezze ambientali del territorio </a:t>
            </a:r>
          </a:p>
          <a:p>
            <a:r>
              <a:rPr lang="it-IT" sz="2400" dirty="0"/>
              <a:t>il patrimonio storico ed architettonico locale.  </a:t>
            </a:r>
          </a:p>
        </p:txBody>
      </p:sp>
    </p:spTree>
    <p:extLst>
      <p:ext uri="{BB962C8B-B14F-4D97-AF65-F5344CB8AC3E}">
        <p14:creationId xmlns:p14="http://schemas.microsoft.com/office/powerpoint/2010/main" val="101687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D290F525-B7B3-40CF-A132-AB4FB4FF53B1}"/>
              </a:ext>
            </a:extLst>
          </p:cNvPr>
          <p:cNvSpPr/>
          <p:nvPr/>
        </p:nvSpPr>
        <p:spPr>
          <a:xfrm>
            <a:off x="467544" y="2274838"/>
            <a:ext cx="7704856" cy="2308324"/>
          </a:xfrm>
          <a:prstGeom prst="rect">
            <a:avLst/>
          </a:prstGeom>
        </p:spPr>
        <p:txBody>
          <a:bodyPr wrap="square">
            <a:spAutoFit/>
          </a:bodyPr>
          <a:lstStyle/>
          <a:p>
            <a:r>
              <a:rPr lang="it-IT" sz="2400" dirty="0"/>
              <a:t>L’aiuto verrà riconosciuto, in conto capitale, con le modalità stabilite dal «regime de </a:t>
            </a:r>
            <a:r>
              <a:rPr lang="it-IT" sz="2400" dirty="0" err="1"/>
              <a:t>minimis</a:t>
            </a:r>
            <a:r>
              <a:rPr lang="it-IT" sz="2400" dirty="0"/>
              <a:t>» di cui al Regolamento (UE) n. 1407/2013.</a:t>
            </a:r>
          </a:p>
          <a:p>
            <a:r>
              <a:rPr lang="it-IT" sz="2400" dirty="0"/>
              <a:t>L’entità massima di aiuto che è possibile riconoscere per le diverse tipologie di intervento, relativamente ad ogni progetto approvato è pari a € 200.000,00.</a:t>
            </a:r>
          </a:p>
        </p:txBody>
      </p:sp>
    </p:spTree>
    <p:extLst>
      <p:ext uri="{BB962C8B-B14F-4D97-AF65-F5344CB8AC3E}">
        <p14:creationId xmlns:p14="http://schemas.microsoft.com/office/powerpoint/2010/main" val="2325951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graphicFrame>
        <p:nvGraphicFramePr>
          <p:cNvPr id="4" name="Tabella 3">
            <a:extLst>
              <a:ext uri="{FF2B5EF4-FFF2-40B4-BE49-F238E27FC236}">
                <a16:creationId xmlns:a16="http://schemas.microsoft.com/office/drawing/2014/main" id="{0BC7275D-2126-47EA-B60D-4A65E587743E}"/>
              </a:ext>
            </a:extLst>
          </p:cNvPr>
          <p:cNvGraphicFramePr>
            <a:graphicFrameLocks noGrp="1"/>
          </p:cNvGraphicFramePr>
          <p:nvPr>
            <p:extLst>
              <p:ext uri="{D42A27DB-BD31-4B8C-83A1-F6EECF244321}">
                <p14:modId xmlns:p14="http://schemas.microsoft.com/office/powerpoint/2010/main" val="397068548"/>
              </p:ext>
            </p:extLst>
          </p:nvPr>
        </p:nvGraphicFramePr>
        <p:xfrm>
          <a:off x="628650" y="1825625"/>
          <a:ext cx="8076530" cy="2951962"/>
        </p:xfrm>
        <a:graphic>
          <a:graphicData uri="http://schemas.openxmlformats.org/drawingml/2006/table">
            <a:tbl>
              <a:tblPr firstRow="1" firstCol="1" bandRow="1">
                <a:tableStyleId>{5C22544A-7EE6-4342-B048-85BDC9FD1C3A}</a:tableStyleId>
              </a:tblPr>
              <a:tblGrid>
                <a:gridCol w="2867552">
                  <a:extLst>
                    <a:ext uri="{9D8B030D-6E8A-4147-A177-3AD203B41FA5}">
                      <a16:colId xmlns:a16="http://schemas.microsoft.com/office/drawing/2014/main" val="1396578052"/>
                    </a:ext>
                  </a:extLst>
                </a:gridCol>
                <a:gridCol w="1968889">
                  <a:extLst>
                    <a:ext uri="{9D8B030D-6E8A-4147-A177-3AD203B41FA5}">
                      <a16:colId xmlns:a16="http://schemas.microsoft.com/office/drawing/2014/main" val="4158979514"/>
                    </a:ext>
                  </a:extLst>
                </a:gridCol>
                <a:gridCol w="1736870">
                  <a:extLst>
                    <a:ext uri="{9D8B030D-6E8A-4147-A177-3AD203B41FA5}">
                      <a16:colId xmlns:a16="http://schemas.microsoft.com/office/drawing/2014/main" val="1426861397"/>
                    </a:ext>
                  </a:extLst>
                </a:gridCol>
                <a:gridCol w="1503219">
                  <a:extLst>
                    <a:ext uri="{9D8B030D-6E8A-4147-A177-3AD203B41FA5}">
                      <a16:colId xmlns:a16="http://schemas.microsoft.com/office/drawing/2014/main" val="3052748232"/>
                    </a:ext>
                  </a:extLst>
                </a:gridCol>
              </a:tblGrid>
              <a:tr h="503627">
                <a:tc rowSpan="2">
                  <a:txBody>
                    <a:bodyPr/>
                    <a:lstStyle/>
                    <a:p>
                      <a:pPr algn="ctr">
                        <a:lnSpc>
                          <a:spcPct val="107000"/>
                        </a:lnSpc>
                        <a:spcAft>
                          <a:spcPts val="0"/>
                        </a:spcAft>
                      </a:pPr>
                      <a:r>
                        <a:rPr lang="it-IT" sz="1600" dirty="0">
                          <a:effectLst/>
                        </a:rPr>
                        <a:t>Criteri di differenziazione per area e tipologia di beneficiario</a:t>
                      </a:r>
                      <a:endParaRPr lang="it-IT" sz="1600" dirty="0">
                        <a:effectLst/>
                        <a:latin typeface="Calibri"/>
                        <a:ea typeface="Calibri"/>
                        <a:cs typeface="Times New Roman"/>
                      </a:endParaRPr>
                    </a:p>
                  </a:txBody>
                  <a:tcPr marL="68580" marR="68580" marT="0" marB="0" anchor="ctr"/>
                </a:tc>
                <a:tc gridSpan="3">
                  <a:txBody>
                    <a:bodyPr/>
                    <a:lstStyle/>
                    <a:p>
                      <a:pPr algn="ctr">
                        <a:lnSpc>
                          <a:spcPct val="107000"/>
                        </a:lnSpc>
                        <a:spcAft>
                          <a:spcPts val="0"/>
                        </a:spcAft>
                      </a:pPr>
                      <a:r>
                        <a:rPr lang="it-IT" sz="1600" dirty="0">
                          <a:effectLst/>
                        </a:rPr>
                        <a:t>Tipologie di investimento</a:t>
                      </a:r>
                      <a:endParaRPr lang="it-IT" sz="1600" dirty="0">
                        <a:effectLst/>
                        <a:latin typeface="Calibri"/>
                        <a:ea typeface="Calibri"/>
                        <a:cs typeface="Times New Roman"/>
                      </a:endParaRPr>
                    </a:p>
                  </a:txBody>
                  <a:tcPr marL="68580" marR="68580"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172974544"/>
                  </a:ext>
                </a:extLst>
              </a:tr>
              <a:tr h="873166">
                <a:tc vMerge="1">
                  <a:txBody>
                    <a:bodyPr/>
                    <a:lstStyle/>
                    <a:p>
                      <a:endParaRPr lang="it-IT"/>
                    </a:p>
                  </a:txBody>
                  <a:tcPr/>
                </a:tc>
                <a:tc>
                  <a:txBody>
                    <a:bodyPr/>
                    <a:lstStyle/>
                    <a:p>
                      <a:pPr algn="ctr">
                        <a:lnSpc>
                          <a:spcPct val="107000"/>
                        </a:lnSpc>
                        <a:spcAft>
                          <a:spcPts val="0"/>
                        </a:spcAft>
                      </a:pPr>
                      <a:r>
                        <a:rPr lang="it-IT" sz="1400" dirty="0">
                          <a:effectLst/>
                        </a:rPr>
                        <a:t>Investimenti immobili e spese generali per l’intero investimento</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400" dirty="0">
                          <a:effectLst/>
                        </a:rPr>
                        <a:t>Investimenti immobili realizzati con tecniche di edilizia sostenibile</a:t>
                      </a:r>
                      <a:endParaRPr lang="it-IT" sz="14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400" dirty="0">
                          <a:effectLst/>
                        </a:rPr>
                        <a:t>Arredi ed attrezzature</a:t>
                      </a:r>
                      <a:endParaRPr lang="it-IT"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040601681"/>
                  </a:ext>
                </a:extLst>
              </a:tr>
              <a:tr h="950110">
                <a:tc>
                  <a:txBody>
                    <a:bodyPr/>
                    <a:lstStyle/>
                    <a:p>
                      <a:pPr>
                        <a:lnSpc>
                          <a:spcPct val="107000"/>
                        </a:lnSpc>
                        <a:spcAft>
                          <a:spcPts val="0"/>
                        </a:spcAft>
                      </a:pPr>
                      <a:r>
                        <a:rPr lang="it-IT" sz="1600" dirty="0">
                          <a:effectLst/>
                        </a:rPr>
                        <a:t>Agricoltori nelle zone montane di cui all’art. 32, lettera a) del Reg. (UE) 1305/13</a:t>
                      </a:r>
                      <a:endParaRPr lang="it-IT"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2000" dirty="0">
                          <a:effectLst/>
                        </a:rPr>
                        <a:t>45%</a:t>
                      </a:r>
                      <a:endParaRPr lang="it-IT" sz="20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2000" dirty="0">
                          <a:effectLst/>
                        </a:rPr>
                        <a:t>50%</a:t>
                      </a:r>
                      <a:endParaRPr lang="it-IT" sz="20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2000" dirty="0">
                          <a:effectLst/>
                        </a:rPr>
                        <a:t>30%</a:t>
                      </a:r>
                      <a:endParaRPr lang="it-IT"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210245095"/>
                  </a:ext>
                </a:extLst>
              </a:tr>
              <a:tr h="625059">
                <a:tc>
                  <a:txBody>
                    <a:bodyPr/>
                    <a:lstStyle/>
                    <a:p>
                      <a:pPr>
                        <a:lnSpc>
                          <a:spcPct val="107000"/>
                        </a:lnSpc>
                        <a:spcAft>
                          <a:spcPts val="0"/>
                        </a:spcAft>
                      </a:pPr>
                      <a:r>
                        <a:rPr lang="it-IT" sz="1600" dirty="0">
                          <a:effectLst/>
                        </a:rPr>
                        <a:t>Agricoltori in altre zone</a:t>
                      </a:r>
                      <a:endParaRPr lang="it-IT" sz="16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2000" dirty="0">
                          <a:effectLst/>
                        </a:rPr>
                        <a:t>35%</a:t>
                      </a:r>
                      <a:endParaRPr lang="it-IT" sz="20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2000" dirty="0">
                          <a:effectLst/>
                        </a:rPr>
                        <a:t>40%</a:t>
                      </a:r>
                      <a:endParaRPr lang="it-IT" sz="20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2000" dirty="0">
                          <a:effectLst/>
                        </a:rPr>
                        <a:t>30%</a:t>
                      </a:r>
                      <a:endParaRPr lang="it-IT"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309758190"/>
                  </a:ext>
                </a:extLst>
              </a:tr>
            </a:tbl>
          </a:graphicData>
        </a:graphic>
      </p:graphicFrame>
    </p:spTree>
    <p:extLst>
      <p:ext uri="{BB962C8B-B14F-4D97-AF65-F5344CB8AC3E}">
        <p14:creationId xmlns:p14="http://schemas.microsoft.com/office/powerpoint/2010/main" val="883183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BAFA3232-C88D-46EC-9BD2-5EAB27C5DD80}"/>
              </a:ext>
            </a:extLst>
          </p:cNvPr>
          <p:cNvSpPr/>
          <p:nvPr/>
        </p:nvSpPr>
        <p:spPr>
          <a:xfrm>
            <a:off x="312830" y="2274838"/>
            <a:ext cx="8291618" cy="2677656"/>
          </a:xfrm>
          <a:prstGeom prst="rect">
            <a:avLst/>
          </a:prstGeom>
        </p:spPr>
        <p:txBody>
          <a:bodyPr wrap="square">
            <a:spAutoFit/>
          </a:bodyPr>
          <a:lstStyle/>
          <a:p>
            <a:r>
              <a:rPr lang="it-IT" sz="2400" dirty="0"/>
              <a:t>Selezione delle domande di sostegno </a:t>
            </a:r>
          </a:p>
          <a:p>
            <a:r>
              <a:rPr lang="it-IT" sz="2400" dirty="0"/>
              <a:t>L’attribuzione del punteggio al fine di stabilire la posizione in graduatoria avviene in base ai seguenti criteri:</a:t>
            </a:r>
          </a:p>
          <a:p>
            <a:endParaRPr lang="it-IT" sz="2400" dirty="0"/>
          </a:p>
          <a:p>
            <a:r>
              <a:rPr lang="it-IT" sz="2400" dirty="0">
                <a:highlight>
                  <a:srgbClr val="FFFF00"/>
                </a:highlight>
              </a:rPr>
              <a:t>Localizzazione dell’intervento</a:t>
            </a:r>
            <a:r>
              <a:rPr lang="it-IT" sz="2400" dirty="0"/>
              <a:t> (aree D, C3 o C2 – aree protette o siti Natura 2000); </a:t>
            </a:r>
          </a:p>
          <a:p>
            <a:r>
              <a:rPr lang="it-IT" sz="2400" dirty="0">
                <a:highlight>
                  <a:srgbClr val="FFFF00"/>
                </a:highlight>
              </a:rPr>
              <a:t>Caratteristiche del richiedente</a:t>
            </a:r>
          </a:p>
        </p:txBody>
      </p:sp>
    </p:spTree>
    <p:extLst>
      <p:ext uri="{BB962C8B-B14F-4D97-AF65-F5344CB8AC3E}">
        <p14:creationId xmlns:p14="http://schemas.microsoft.com/office/powerpoint/2010/main" val="15497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BAFA3232-C88D-46EC-9BD2-5EAB27C5DD80}"/>
              </a:ext>
            </a:extLst>
          </p:cNvPr>
          <p:cNvSpPr/>
          <p:nvPr/>
        </p:nvSpPr>
        <p:spPr>
          <a:xfrm>
            <a:off x="312830" y="2274838"/>
            <a:ext cx="8291618" cy="3416320"/>
          </a:xfrm>
          <a:prstGeom prst="rect">
            <a:avLst/>
          </a:prstGeom>
        </p:spPr>
        <p:txBody>
          <a:bodyPr wrap="square">
            <a:spAutoFit/>
          </a:bodyPr>
          <a:lstStyle/>
          <a:p>
            <a:r>
              <a:rPr lang="it-IT" sz="2400" dirty="0"/>
              <a:t>Selezione delle domande di sostegno </a:t>
            </a:r>
          </a:p>
          <a:p>
            <a:endParaRPr lang="it-IT" sz="2400" dirty="0"/>
          </a:p>
          <a:p>
            <a:r>
              <a:rPr lang="it-IT" sz="2400" dirty="0"/>
              <a:t>Requisiti qualitativi degli interventi proposti: </a:t>
            </a:r>
          </a:p>
          <a:p>
            <a:r>
              <a:rPr lang="it-IT" sz="2400" dirty="0">
                <a:highlight>
                  <a:srgbClr val="FFFF00"/>
                </a:highlight>
              </a:rPr>
              <a:t>Realizzazione di tipologie di investimento prioritarie</a:t>
            </a:r>
            <a:r>
              <a:rPr lang="it-IT" sz="2400" dirty="0"/>
              <a:t>:  </a:t>
            </a:r>
          </a:p>
          <a:p>
            <a:r>
              <a:rPr lang="it-IT" sz="2400" dirty="0"/>
              <a:t>Investimenti in bioedilizia – per questa tipologia di investimenti la  priorità potrà essere riconosciuta e di conseguenza assegnato il punteggio corrispondente solo nel caso in cui le lavorazioni in  edilizia sostenibile risultino prevalenti rispetto le lavorazioni in              edilizia tradizionale</a:t>
            </a:r>
          </a:p>
        </p:txBody>
      </p:sp>
    </p:spTree>
    <p:extLst>
      <p:ext uri="{BB962C8B-B14F-4D97-AF65-F5344CB8AC3E}">
        <p14:creationId xmlns:p14="http://schemas.microsoft.com/office/powerpoint/2010/main" val="1760125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BAFA3232-C88D-46EC-9BD2-5EAB27C5DD80}"/>
              </a:ext>
            </a:extLst>
          </p:cNvPr>
          <p:cNvSpPr/>
          <p:nvPr/>
        </p:nvSpPr>
        <p:spPr>
          <a:xfrm>
            <a:off x="312830" y="2274838"/>
            <a:ext cx="8291618" cy="2677656"/>
          </a:xfrm>
          <a:prstGeom prst="rect">
            <a:avLst/>
          </a:prstGeom>
        </p:spPr>
        <p:txBody>
          <a:bodyPr wrap="square">
            <a:spAutoFit/>
          </a:bodyPr>
          <a:lstStyle/>
          <a:p>
            <a:r>
              <a:rPr lang="it-IT" sz="2400" dirty="0"/>
              <a:t>Selezione delle domande di sostegno </a:t>
            </a:r>
          </a:p>
          <a:p>
            <a:endParaRPr lang="it-IT" sz="2400" dirty="0"/>
          </a:p>
          <a:p>
            <a:r>
              <a:rPr lang="it-IT" sz="2400" dirty="0"/>
              <a:t>Requisiti qualitativi degli interventi proposti: </a:t>
            </a:r>
          </a:p>
          <a:p>
            <a:r>
              <a:rPr lang="it-IT" sz="2400" dirty="0">
                <a:highlight>
                  <a:srgbClr val="FFFF00"/>
                </a:highlight>
              </a:rPr>
              <a:t>Realizzazione di tipologie di investimento prioritarie</a:t>
            </a:r>
            <a:r>
              <a:rPr lang="it-IT" sz="2400" dirty="0"/>
              <a:t>:  </a:t>
            </a:r>
          </a:p>
          <a:p>
            <a:r>
              <a:rPr lang="it-IT" sz="2400" dirty="0"/>
              <a:t>Investimenti per la produzione di energia da fonti rinnovabili </a:t>
            </a:r>
          </a:p>
          <a:p>
            <a:r>
              <a:rPr lang="it-IT" sz="2400" dirty="0"/>
              <a:t>Investimenti destinati ad arricchire l’offerta dei servizi messi a disposizione dei propri ospiti.</a:t>
            </a:r>
          </a:p>
        </p:txBody>
      </p:sp>
    </p:spTree>
    <p:extLst>
      <p:ext uri="{BB962C8B-B14F-4D97-AF65-F5344CB8AC3E}">
        <p14:creationId xmlns:p14="http://schemas.microsoft.com/office/powerpoint/2010/main" val="906828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BAFA3232-C88D-46EC-9BD2-5EAB27C5DD80}"/>
              </a:ext>
            </a:extLst>
          </p:cNvPr>
          <p:cNvSpPr/>
          <p:nvPr/>
        </p:nvSpPr>
        <p:spPr>
          <a:xfrm>
            <a:off x="312830" y="2274838"/>
            <a:ext cx="8291618" cy="2677656"/>
          </a:xfrm>
          <a:prstGeom prst="rect">
            <a:avLst/>
          </a:prstGeom>
        </p:spPr>
        <p:txBody>
          <a:bodyPr wrap="square">
            <a:spAutoFit/>
          </a:bodyPr>
          <a:lstStyle/>
          <a:p>
            <a:r>
              <a:rPr lang="it-IT" sz="2400" dirty="0"/>
              <a:t>Selezione delle domande di sostegno </a:t>
            </a:r>
          </a:p>
          <a:p>
            <a:endParaRPr lang="it-IT" sz="2400" dirty="0"/>
          </a:p>
          <a:p>
            <a:r>
              <a:rPr lang="it-IT" sz="2400" dirty="0"/>
              <a:t>Requisiti qualitativi degli interventi proposti: </a:t>
            </a:r>
          </a:p>
          <a:p>
            <a:endParaRPr lang="it-IT" sz="2400" dirty="0">
              <a:highlight>
                <a:srgbClr val="FFFF00"/>
              </a:highlight>
            </a:endParaRPr>
          </a:p>
          <a:p>
            <a:r>
              <a:rPr lang="it-IT" sz="2400" dirty="0">
                <a:highlight>
                  <a:srgbClr val="FFFF00"/>
                </a:highlight>
              </a:rPr>
              <a:t>Realizzazione di tipologie di investimento prioritarie</a:t>
            </a:r>
            <a:r>
              <a:rPr lang="it-IT" sz="2400" dirty="0"/>
              <a:t>:  </a:t>
            </a:r>
          </a:p>
          <a:p>
            <a:endParaRPr lang="it-IT" sz="2400" dirty="0"/>
          </a:p>
          <a:p>
            <a:r>
              <a:rPr lang="it-IT" sz="2400" dirty="0"/>
              <a:t>Investimenti finalizzati all’aumento dell’occupazione</a:t>
            </a:r>
          </a:p>
        </p:txBody>
      </p:sp>
    </p:spTree>
    <p:extLst>
      <p:ext uri="{BB962C8B-B14F-4D97-AF65-F5344CB8AC3E}">
        <p14:creationId xmlns:p14="http://schemas.microsoft.com/office/powerpoint/2010/main" val="750972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BAFA3232-C88D-46EC-9BD2-5EAB27C5DD80}"/>
              </a:ext>
            </a:extLst>
          </p:cNvPr>
          <p:cNvSpPr/>
          <p:nvPr/>
        </p:nvSpPr>
        <p:spPr>
          <a:xfrm>
            <a:off x="312830" y="2274838"/>
            <a:ext cx="8291618" cy="4154984"/>
          </a:xfrm>
          <a:prstGeom prst="rect">
            <a:avLst/>
          </a:prstGeom>
        </p:spPr>
        <p:txBody>
          <a:bodyPr wrap="square">
            <a:spAutoFit/>
          </a:bodyPr>
          <a:lstStyle/>
          <a:p>
            <a:r>
              <a:rPr lang="it-IT" sz="2400" dirty="0"/>
              <a:t>Selezione delle domande di sostegno </a:t>
            </a:r>
          </a:p>
          <a:p>
            <a:endParaRPr lang="it-IT" sz="2400" dirty="0"/>
          </a:p>
          <a:p>
            <a:r>
              <a:rPr lang="it-IT" sz="2400" dirty="0">
                <a:highlight>
                  <a:srgbClr val="FFFF00"/>
                </a:highlight>
              </a:rPr>
              <a:t>Aziende con produzioni di qualità oggetto di sostegno della sottomisura 3.1</a:t>
            </a:r>
          </a:p>
          <a:p>
            <a:r>
              <a:rPr lang="it-IT" sz="2400" dirty="0"/>
              <a:t>Aziende con certificazione delle produzioni biologiche sul 100% delle produzioni aziendali, sia animali che vegetali</a:t>
            </a:r>
          </a:p>
          <a:p>
            <a:r>
              <a:rPr lang="it-IT" sz="2400" dirty="0"/>
              <a:t>Aziende con almeno il 50%, in termini di produzione lorda standard, riferita alle produzioni oggetto di sostegno della sottomisura 3.1 (escluse le produzioni certificate biologiche)</a:t>
            </a:r>
          </a:p>
          <a:p>
            <a:endParaRPr lang="it-IT" sz="2400" dirty="0"/>
          </a:p>
          <a:p>
            <a:endParaRPr lang="it-IT" sz="2400" dirty="0"/>
          </a:p>
        </p:txBody>
      </p:sp>
    </p:spTree>
    <p:extLst>
      <p:ext uri="{BB962C8B-B14F-4D97-AF65-F5344CB8AC3E}">
        <p14:creationId xmlns:p14="http://schemas.microsoft.com/office/powerpoint/2010/main" val="1345283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4" name="Rettangolo 3">
            <a:extLst>
              <a:ext uri="{FF2B5EF4-FFF2-40B4-BE49-F238E27FC236}">
                <a16:creationId xmlns:a16="http://schemas.microsoft.com/office/drawing/2014/main" id="{DA05463A-19EC-4B52-AC61-66E8B12BD51D}"/>
              </a:ext>
            </a:extLst>
          </p:cNvPr>
          <p:cNvSpPr/>
          <p:nvPr/>
        </p:nvSpPr>
        <p:spPr>
          <a:xfrm>
            <a:off x="611560" y="2828836"/>
            <a:ext cx="7920880" cy="2246769"/>
          </a:xfrm>
          <a:prstGeom prst="rect">
            <a:avLst/>
          </a:prstGeom>
        </p:spPr>
        <p:txBody>
          <a:bodyPr wrap="square">
            <a:spAutoFit/>
          </a:bodyPr>
          <a:lstStyle/>
          <a:p>
            <a:pPr algn="ctr"/>
            <a:r>
              <a:rPr lang="it-IT" sz="2800" i="1" dirty="0"/>
              <a:t>Grazie per l’attenzione </a:t>
            </a:r>
          </a:p>
          <a:p>
            <a:pPr algn="ctr"/>
            <a:r>
              <a:rPr lang="it-IT" sz="2800" i="1" dirty="0"/>
              <a:t> </a:t>
            </a:r>
          </a:p>
          <a:p>
            <a:pPr algn="ctr"/>
            <a:r>
              <a:rPr lang="it-IT" sz="2800" i="1" dirty="0"/>
              <a:t>email: leonardo.lopez@regione.marche.it</a:t>
            </a:r>
          </a:p>
          <a:p>
            <a:pPr algn="ctr"/>
            <a:endParaRPr lang="it-IT" sz="2800" i="1" dirty="0"/>
          </a:p>
          <a:p>
            <a:pPr algn="ctr"/>
            <a:r>
              <a:rPr lang="it-IT" sz="2800" i="1" dirty="0"/>
              <a:t>Telefono: 071 806 3657</a:t>
            </a:r>
          </a:p>
        </p:txBody>
      </p:sp>
    </p:spTree>
    <p:extLst>
      <p:ext uri="{BB962C8B-B14F-4D97-AF65-F5344CB8AC3E}">
        <p14:creationId xmlns:p14="http://schemas.microsoft.com/office/powerpoint/2010/main" val="640901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Tree>
    <p:extLst>
      <p:ext uri="{BB962C8B-B14F-4D97-AF65-F5344CB8AC3E}">
        <p14:creationId xmlns:p14="http://schemas.microsoft.com/office/powerpoint/2010/main" val="250221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8C3E488B-1A77-409D-B468-BBD091561752}"/>
              </a:ext>
            </a:extLst>
          </p:cNvPr>
          <p:cNvSpPr/>
          <p:nvPr/>
        </p:nvSpPr>
        <p:spPr>
          <a:xfrm>
            <a:off x="323528" y="1443841"/>
            <a:ext cx="7992888" cy="4154984"/>
          </a:xfrm>
          <a:prstGeom prst="rect">
            <a:avLst/>
          </a:prstGeom>
        </p:spPr>
        <p:txBody>
          <a:bodyPr wrap="square">
            <a:spAutoFit/>
          </a:bodyPr>
          <a:lstStyle/>
          <a:p>
            <a:r>
              <a:rPr lang="it-IT" sz="2400" dirty="0"/>
              <a:t>Le finalità che si intendono perseguire sono:</a:t>
            </a:r>
          </a:p>
          <a:p>
            <a:endParaRPr lang="it-IT" sz="2400" dirty="0"/>
          </a:p>
          <a:p>
            <a:r>
              <a:rPr lang="it-IT" sz="2400" dirty="0"/>
              <a:t>la qualificazione dell’accoglienza turistica attraverso un </a:t>
            </a:r>
          </a:p>
          <a:p>
            <a:r>
              <a:rPr lang="it-IT" sz="2400" dirty="0"/>
              <a:t>miglioramento della qualità dei servizi da parte delle aziende    </a:t>
            </a:r>
          </a:p>
          <a:p>
            <a:r>
              <a:rPr lang="it-IT" sz="2400" dirty="0"/>
              <a:t>agrituristiche;</a:t>
            </a:r>
          </a:p>
          <a:p>
            <a:endParaRPr lang="it-IT" sz="2400" dirty="0"/>
          </a:p>
          <a:p>
            <a:r>
              <a:rPr lang="it-IT" sz="2400" dirty="0"/>
              <a:t>l’introduzione di servizi innovativi attraverso lo sviluppo delle </a:t>
            </a:r>
          </a:p>
          <a:p>
            <a:r>
              <a:rPr lang="it-IT" sz="2400" dirty="0"/>
              <a:t>attività complementari, didattiche, ricreative e sportive   </a:t>
            </a:r>
          </a:p>
          <a:p>
            <a:endParaRPr lang="it-IT" sz="2400" dirty="0"/>
          </a:p>
          <a:p>
            <a:r>
              <a:rPr lang="it-IT" sz="2400" dirty="0"/>
              <a:t>volte ad ottenere un aumento del numero degli ospiti e della loro permanenza</a:t>
            </a:r>
          </a:p>
        </p:txBody>
      </p:sp>
    </p:spTree>
    <p:extLst>
      <p:ext uri="{BB962C8B-B14F-4D97-AF65-F5344CB8AC3E}">
        <p14:creationId xmlns:p14="http://schemas.microsoft.com/office/powerpoint/2010/main" val="362443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5EA3F323-3AC9-4925-A5FD-BD86F6EA0689}"/>
              </a:ext>
            </a:extLst>
          </p:cNvPr>
          <p:cNvSpPr/>
          <p:nvPr/>
        </p:nvSpPr>
        <p:spPr>
          <a:xfrm>
            <a:off x="899592" y="2967335"/>
            <a:ext cx="7416824" cy="1569660"/>
          </a:xfrm>
          <a:prstGeom prst="rect">
            <a:avLst/>
          </a:prstGeom>
        </p:spPr>
        <p:txBody>
          <a:bodyPr wrap="square">
            <a:spAutoFit/>
          </a:bodyPr>
          <a:lstStyle/>
          <a:p>
            <a:r>
              <a:rPr lang="it-IT" sz="2400" dirty="0"/>
              <a:t>Ambito territoriale: </a:t>
            </a:r>
          </a:p>
          <a:p>
            <a:endParaRPr lang="it-IT" sz="2400" dirty="0"/>
          </a:p>
          <a:p>
            <a:r>
              <a:rPr lang="it-IT" sz="2400" dirty="0"/>
              <a:t>La presente sottomisura si applica sull’intero territorio della Regione Marche</a:t>
            </a:r>
          </a:p>
        </p:txBody>
      </p:sp>
    </p:spTree>
    <p:extLst>
      <p:ext uri="{BB962C8B-B14F-4D97-AF65-F5344CB8AC3E}">
        <p14:creationId xmlns:p14="http://schemas.microsoft.com/office/powerpoint/2010/main" val="244184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0B9AD4C9-9F7D-4D22-9416-45078AA9BDB6}"/>
              </a:ext>
            </a:extLst>
          </p:cNvPr>
          <p:cNvSpPr/>
          <p:nvPr/>
        </p:nvSpPr>
        <p:spPr>
          <a:xfrm>
            <a:off x="312831" y="3105835"/>
            <a:ext cx="8518338" cy="1323439"/>
          </a:xfrm>
          <a:prstGeom prst="rect">
            <a:avLst/>
          </a:prstGeom>
        </p:spPr>
        <p:txBody>
          <a:bodyPr wrap="square">
            <a:spAutoFit/>
          </a:bodyPr>
          <a:lstStyle/>
          <a:p>
            <a:pPr algn="ctr"/>
            <a:r>
              <a:rPr lang="it-IT" sz="2400" dirty="0"/>
              <a:t>La dotazione finanziaria per il bando per l’annualità 2022 è pari ad </a:t>
            </a:r>
          </a:p>
          <a:p>
            <a:pPr algn="ctr"/>
            <a:endParaRPr lang="it-IT" sz="2400" dirty="0"/>
          </a:p>
          <a:p>
            <a:pPr algn="ctr"/>
            <a:r>
              <a:rPr lang="it-IT" sz="3200" b="1" dirty="0"/>
              <a:t>€ 4.000.000,00.</a:t>
            </a:r>
          </a:p>
        </p:txBody>
      </p:sp>
    </p:spTree>
    <p:extLst>
      <p:ext uri="{BB962C8B-B14F-4D97-AF65-F5344CB8AC3E}">
        <p14:creationId xmlns:p14="http://schemas.microsoft.com/office/powerpoint/2010/main" val="81373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2DD468D3-9E4D-43DA-B288-17C5DAD89C65}"/>
              </a:ext>
            </a:extLst>
          </p:cNvPr>
          <p:cNvSpPr/>
          <p:nvPr/>
        </p:nvSpPr>
        <p:spPr>
          <a:xfrm>
            <a:off x="683568" y="2274838"/>
            <a:ext cx="7632848" cy="3046988"/>
          </a:xfrm>
          <a:prstGeom prst="rect">
            <a:avLst/>
          </a:prstGeom>
        </p:spPr>
        <p:txBody>
          <a:bodyPr wrap="square">
            <a:spAutoFit/>
          </a:bodyPr>
          <a:lstStyle/>
          <a:p>
            <a:r>
              <a:rPr lang="it-IT" sz="2400" dirty="0"/>
              <a:t>Requisiti del soggetto richiedente</a:t>
            </a:r>
          </a:p>
          <a:p>
            <a:endParaRPr lang="it-IT" sz="2400" dirty="0"/>
          </a:p>
          <a:p>
            <a:r>
              <a:rPr lang="it-IT" sz="2400" dirty="0"/>
              <a:t>La domanda di aiuto può essere presentata da Imprenditori Agricoli, così come individuati dall’articolo 2135 del codice civile, in possesso dell’iscrizione nell’Elenco Regionale degli Operatori Agrituristici, così come stabilito dall’articolo 12  della legge regionale n. 21/2011, così come risultante dal Sistema Informativo Agricolo Regionale (SIAR). </a:t>
            </a:r>
          </a:p>
        </p:txBody>
      </p:sp>
    </p:spTree>
    <p:extLst>
      <p:ext uri="{BB962C8B-B14F-4D97-AF65-F5344CB8AC3E}">
        <p14:creationId xmlns:p14="http://schemas.microsoft.com/office/powerpoint/2010/main" val="213855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D61A4C30-35F1-4526-9BF5-EAFEB0CA89B9}"/>
              </a:ext>
            </a:extLst>
          </p:cNvPr>
          <p:cNvSpPr/>
          <p:nvPr/>
        </p:nvSpPr>
        <p:spPr>
          <a:xfrm>
            <a:off x="611560" y="1305342"/>
            <a:ext cx="7848872" cy="4154984"/>
          </a:xfrm>
          <a:prstGeom prst="rect">
            <a:avLst/>
          </a:prstGeom>
        </p:spPr>
        <p:txBody>
          <a:bodyPr wrap="square">
            <a:spAutoFit/>
          </a:bodyPr>
          <a:lstStyle/>
          <a:p>
            <a:r>
              <a:rPr lang="it-IT" sz="2400" dirty="0"/>
              <a:t>Requisiti del soggetto richiedente</a:t>
            </a:r>
          </a:p>
          <a:p>
            <a:endParaRPr lang="it-IT" sz="2400" dirty="0"/>
          </a:p>
          <a:p>
            <a:r>
              <a:rPr lang="it-IT" sz="2400" dirty="0"/>
              <a:t>Il richiedente deve inoltre registrare in SIAR, al momento della presentazione della domanda, il proprio recapito telefonico mobile e attivare il servizio di messaggistica automatica del SIAR presente su canale </a:t>
            </a:r>
            <a:r>
              <a:rPr lang="it-IT" sz="2400" dirty="0" err="1"/>
              <a:t>Telegram</a:t>
            </a:r>
            <a:r>
              <a:rPr lang="it-IT" sz="2400" dirty="0"/>
              <a:t> seguendo la procedura disponibile sulla home page del SIAR. </a:t>
            </a:r>
          </a:p>
          <a:p>
            <a:endParaRPr lang="it-IT" sz="2400" dirty="0"/>
          </a:p>
          <a:p>
            <a:r>
              <a:rPr lang="it-IT" sz="2400" dirty="0"/>
              <a:t>L’iscrizione al canale </a:t>
            </a:r>
            <a:r>
              <a:rPr lang="it-IT" sz="2400" dirty="0" err="1"/>
              <a:t>Telegram</a:t>
            </a:r>
            <a:r>
              <a:rPr lang="it-IT" sz="2400" dirty="0"/>
              <a:t> con l’attivazione del servizio di messaggistica automatica del SIAR costituisce adempimento obbligatorio. </a:t>
            </a:r>
          </a:p>
        </p:txBody>
      </p:sp>
    </p:spTree>
    <p:extLst>
      <p:ext uri="{BB962C8B-B14F-4D97-AF65-F5344CB8AC3E}">
        <p14:creationId xmlns:p14="http://schemas.microsoft.com/office/powerpoint/2010/main" val="413476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0" y="908720"/>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69"/>
          <a:stretch/>
        </p:blipFill>
        <p:spPr bwMode="auto">
          <a:xfrm>
            <a:off x="24910" y="5799538"/>
            <a:ext cx="9051778"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3"/>
          <a:stretch>
            <a:fillRect/>
          </a:stretch>
        </p:blipFill>
        <p:spPr>
          <a:xfrm>
            <a:off x="323528" y="87173"/>
            <a:ext cx="2736304" cy="878638"/>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830" y="6164063"/>
            <a:ext cx="8518339" cy="606764"/>
          </a:xfrm>
          <a:prstGeom prst="rect">
            <a:avLst/>
          </a:prstGeom>
        </p:spPr>
      </p:pic>
      <p:sp>
        <p:nvSpPr>
          <p:cNvPr id="3" name="Rettangolo 2">
            <a:extLst>
              <a:ext uri="{FF2B5EF4-FFF2-40B4-BE49-F238E27FC236}">
                <a16:creationId xmlns:a16="http://schemas.microsoft.com/office/drawing/2014/main" id="{37851C13-0B09-49BA-A4B3-F9B60261E3CA}"/>
              </a:ext>
            </a:extLst>
          </p:cNvPr>
          <p:cNvSpPr/>
          <p:nvPr/>
        </p:nvSpPr>
        <p:spPr>
          <a:xfrm>
            <a:off x="312830" y="1859340"/>
            <a:ext cx="8291618" cy="3354765"/>
          </a:xfrm>
          <a:prstGeom prst="rect">
            <a:avLst/>
          </a:prstGeom>
        </p:spPr>
        <p:txBody>
          <a:bodyPr wrap="square">
            <a:spAutoFit/>
          </a:bodyPr>
          <a:lstStyle/>
          <a:p>
            <a:r>
              <a:rPr lang="it-IT" sz="2400" dirty="0"/>
              <a:t>Requisiti dell’impresa </a:t>
            </a:r>
          </a:p>
          <a:p>
            <a:endParaRPr lang="it-IT" sz="2400" dirty="0"/>
          </a:p>
          <a:p>
            <a:pPr>
              <a:spcAft>
                <a:spcPts val="600"/>
              </a:spcAft>
            </a:pPr>
            <a:r>
              <a:rPr lang="it-IT" sz="2400" dirty="0"/>
              <a:t>L’impresa al momento della presentazione della domanda deve:</a:t>
            </a:r>
          </a:p>
          <a:p>
            <a:pPr>
              <a:spcAft>
                <a:spcPts val="600"/>
              </a:spcAft>
            </a:pPr>
            <a:r>
              <a:rPr lang="it-IT" sz="2400" dirty="0"/>
              <a:t>Non essere inclusa tra le imprese «in difficoltà»</a:t>
            </a:r>
          </a:p>
          <a:p>
            <a:pPr>
              <a:spcAft>
                <a:spcPts val="600"/>
              </a:spcAft>
            </a:pPr>
            <a:r>
              <a:rPr lang="it-IT" sz="2400" dirty="0"/>
              <a:t>Essere iscritta all’anagrafe delle aziende agricole con posizione debitamente validata (fascicolo aziendale)</a:t>
            </a:r>
          </a:p>
          <a:p>
            <a:pPr>
              <a:spcAft>
                <a:spcPts val="600"/>
              </a:spcAft>
            </a:pPr>
            <a:r>
              <a:rPr lang="it-IT" sz="2400" dirty="0"/>
              <a:t>Avere Partita Iva con codice attività</a:t>
            </a:r>
          </a:p>
          <a:p>
            <a:pPr>
              <a:spcAft>
                <a:spcPts val="600"/>
              </a:spcAft>
            </a:pPr>
            <a:r>
              <a:rPr lang="it-IT" sz="2400" dirty="0"/>
              <a:t> </a:t>
            </a:r>
          </a:p>
        </p:txBody>
      </p:sp>
    </p:spTree>
    <p:extLst>
      <p:ext uri="{BB962C8B-B14F-4D97-AF65-F5344CB8AC3E}">
        <p14:creationId xmlns:p14="http://schemas.microsoft.com/office/powerpoint/2010/main" val="25071389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1577</Words>
  <Application>Microsoft Office PowerPoint</Application>
  <PresentationFormat>Presentazione su schermo (4:3)</PresentationFormat>
  <Paragraphs>151</Paragraphs>
  <Slides>38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Myriad Pro</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Conti</dc:creator>
  <cp:lastModifiedBy>Leonardo Lopez</cp:lastModifiedBy>
  <cp:revision>45</cp:revision>
  <dcterms:created xsi:type="dcterms:W3CDTF">2017-02-20T13:24:14Z</dcterms:created>
  <dcterms:modified xsi:type="dcterms:W3CDTF">2022-05-18T11:23:01Z</dcterms:modified>
</cp:coreProperties>
</file>